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7"/>
  </p:notesMasterIdLst>
  <p:sldIdLst>
    <p:sldId id="256" r:id="rId2"/>
    <p:sldId id="362" r:id="rId3"/>
    <p:sldId id="364" r:id="rId4"/>
    <p:sldId id="365" r:id="rId5"/>
    <p:sldId id="363" r:id="rId6"/>
    <p:sldId id="367" r:id="rId7"/>
    <p:sldId id="368" r:id="rId8"/>
    <p:sldId id="369" r:id="rId9"/>
    <p:sldId id="370" r:id="rId10"/>
    <p:sldId id="374" r:id="rId11"/>
    <p:sldId id="371" r:id="rId12"/>
    <p:sldId id="373" r:id="rId13"/>
    <p:sldId id="376" r:id="rId14"/>
    <p:sldId id="377" r:id="rId15"/>
    <p:sldId id="378" r:id="rId16"/>
    <p:sldId id="372" r:id="rId17"/>
    <p:sldId id="375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2" r:id="rId71"/>
    <p:sldId id="431" r:id="rId72"/>
    <p:sldId id="433" r:id="rId73"/>
    <p:sldId id="434" r:id="rId74"/>
    <p:sldId id="435" r:id="rId75"/>
    <p:sldId id="436" r:id="rId76"/>
    <p:sldId id="437" r:id="rId77"/>
    <p:sldId id="439" r:id="rId78"/>
    <p:sldId id="438" r:id="rId79"/>
    <p:sldId id="440" r:id="rId80"/>
    <p:sldId id="441" r:id="rId81"/>
    <p:sldId id="442" r:id="rId82"/>
    <p:sldId id="443" r:id="rId83"/>
    <p:sldId id="444" r:id="rId84"/>
    <p:sldId id="445" r:id="rId85"/>
    <p:sldId id="446" r:id="rId86"/>
    <p:sldId id="447" r:id="rId87"/>
    <p:sldId id="448" r:id="rId88"/>
    <p:sldId id="449" r:id="rId89"/>
    <p:sldId id="450" r:id="rId90"/>
    <p:sldId id="451" r:id="rId91"/>
    <p:sldId id="452" r:id="rId92"/>
    <p:sldId id="453" r:id="rId93"/>
    <p:sldId id="454" r:id="rId94"/>
    <p:sldId id="455" r:id="rId95"/>
    <p:sldId id="456" r:id="rId9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/>
    <p:restoredTop sz="93090" autoAdjust="0"/>
  </p:normalViewPr>
  <p:slideViewPr>
    <p:cSldViewPr snapToGrid="0" snapToObjects="1">
      <p:cViewPr varScale="1">
        <p:scale>
          <a:sx n="103" d="100"/>
          <a:sy n="103" d="100"/>
        </p:scale>
        <p:origin x="124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...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...</a:t>
          </a:r>
        </a:p>
      </dsp:txBody>
      <dsp:txXfrm>
        <a:off x="5580427" y="2417772"/>
        <a:ext cx="2305742" cy="1152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02.02.2021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02.02.2021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02.02.2021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02.02.2021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02.02.2021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02.02.2021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02.02.2021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данных и системы поддержки принятия решений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классе</a:t>
            </a:r>
          </a:p>
          <a:p>
            <a:r>
              <a:rPr lang="ru-RU" sz="2400" dirty="0"/>
              <a:t>Придумать спецификацию класса агента – игрока</a:t>
            </a:r>
          </a:p>
          <a:p>
            <a:r>
              <a:rPr lang="ru-RU" sz="2400" dirty="0"/>
              <a:t>Выберем лучший вариант</a:t>
            </a:r>
          </a:p>
          <a:p>
            <a:pPr marL="0" indent="0">
              <a:buNone/>
            </a:pPr>
            <a:r>
              <a:rPr lang="ru-RU" sz="2400" dirty="0"/>
              <a:t>Дома</a:t>
            </a:r>
            <a:endParaRPr lang="en-US" sz="2400" dirty="0"/>
          </a:p>
          <a:p>
            <a:r>
              <a:rPr lang="ru-RU" sz="2400" dirty="0"/>
              <a:t>Написать класс, который берет два экземпляра классов агентов и играет</a:t>
            </a:r>
          </a:p>
          <a:p>
            <a:r>
              <a:rPr lang="ru-RU" sz="2400" dirty="0"/>
              <a:t>Реализовать игроков на на основе обучения с подкреплением и эволюционного подхода</a:t>
            </a:r>
          </a:p>
          <a:p>
            <a:r>
              <a:rPr lang="ru-RU" sz="2400" dirty="0"/>
              <a:t>Поведём состязание</a:t>
            </a:r>
          </a:p>
          <a:p>
            <a:r>
              <a:rPr lang="ru-RU" sz="2400" dirty="0"/>
              <a:t>Проверить: как лучше – корректировать ценности после всех ходов или только "жадных"?</a:t>
            </a:r>
          </a:p>
          <a:p>
            <a:r>
              <a:rPr lang="ru-RU" sz="2400" dirty="0"/>
              <a:t>Дополнение: победить </a:t>
            </a:r>
            <a:r>
              <a:rPr lang="en" sz="2400" dirty="0"/>
              <a:t>https://</a:t>
            </a:r>
            <a:r>
              <a:rPr lang="en" sz="2400" dirty="0" err="1"/>
              <a:t>github.com</a:t>
            </a:r>
            <a:r>
              <a:rPr lang="en" sz="2400" dirty="0"/>
              <a:t>/</a:t>
            </a:r>
            <a:r>
              <a:rPr lang="en" sz="2400" dirty="0" err="1"/>
              <a:t>dutch</a:t>
            </a:r>
            <a:r>
              <a:rPr lang="en" sz="2400" dirty="0"/>
              <a:t>-police/</a:t>
            </a:r>
            <a:r>
              <a:rPr lang="en" sz="2400" dirty="0" err="1"/>
              <a:t>TicTacToe</a:t>
            </a:r>
            <a:r>
              <a:rPr lang="en" sz="2400" dirty="0"/>
              <a:t>/blob/fb508335bc3a86faecb5c1c60d3bee94292f4635/</a:t>
            </a:r>
            <a:r>
              <a:rPr lang="en" sz="2400" dirty="0" err="1"/>
              <a:t>tictactoe.ipynb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/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C29E7-85C4-FA40-B561-3373B395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89" y="140313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1447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1335" b="-13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6178" t="-15172" b="-63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0846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78" t="-36257" r="-766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/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b="1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b="1" dirty="0" err="1"/>
              <a:t>Барто</a:t>
            </a:r>
            <a:r>
              <a:rPr lang="ru-RU" sz="2400" dirty="0"/>
              <a:t> Эндрю Г. </a:t>
            </a:r>
            <a:r>
              <a:rPr lang="ru-RU" sz="2400" b="1" dirty="0"/>
              <a:t>Обучение с подкреплением</a:t>
            </a:r>
          </a:p>
          <a:p>
            <a:r>
              <a:rPr lang="ru-RU" sz="2400" dirty="0"/>
              <a:t>Ларичев О.И. Теория и методы принятия решений, а также Хроника событий в Волшебных странах: учебник. – М.: Логос, 2000. – 296 с. </a:t>
            </a:r>
          </a:p>
          <a:p>
            <a:r>
              <a:rPr lang="ru-RU" sz="2400" dirty="0" err="1"/>
              <a:t>Афонин</a:t>
            </a:r>
            <a:r>
              <a:rPr lang="ru-RU" sz="2400" dirty="0"/>
              <a:t> К.А., </a:t>
            </a:r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принятия многокритериальных решений по предпочтениям пользователя. СППР DSS/UTES. – М.:  Изд-во МАИ, 2006. – 169 с. </a:t>
            </a:r>
          </a:p>
          <a:p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субъективных решений в многокритериальных задачах. – М.: Изд-во МАИ, 2011. – 173 с. </a:t>
            </a:r>
          </a:p>
          <a:p>
            <a:pPr lvl="0"/>
            <a:r>
              <a:rPr lang="ru-RU" sz="2400" dirty="0"/>
              <a:t>Лотов А.В., Поспелова И.И. Многокритериальные задачи принятия решений: учебное пособие. – </a:t>
            </a:r>
            <a:r>
              <a:rPr lang="ru-RU" sz="2400" dirty="0" err="1"/>
              <a:t>M</a:t>
            </a:r>
            <a:r>
              <a:rPr lang="ru-RU" sz="2400" dirty="0"/>
              <a:t>.: МАКС Пресс, 2008. – 197 с.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/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1009" t="-5869" r="-1585" b="-21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A,0,B,0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206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V(B) = ¾</a:t>
            </a:r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9" y="3976689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/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2450</TotalTime>
  <Words>3231</Words>
  <Application>Microsoft Macintosh PowerPoint</Application>
  <PresentationFormat>Экран (4:3)</PresentationFormat>
  <Paragraphs>610</Paragraphs>
  <Slides>95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Анализ данных и системы поддержки принятия решений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Обучение с подкреплением</vt:lpstr>
      <vt:lpstr>Литература</vt:lpstr>
      <vt:lpstr>Характеристики</vt:lpstr>
      <vt:lpstr>Основные понятия</vt:lpstr>
      <vt:lpstr>Это не только про роботов</vt:lpstr>
      <vt:lpstr>Крестики-нолики</vt:lpstr>
      <vt:lpstr>Корректируем ценности</vt:lpstr>
      <vt:lpstr>Эволюционный алгоритм</vt:lpstr>
      <vt:lpstr>Задача</vt:lpstr>
      <vt:lpstr>gym.openai.com</vt:lpstr>
      <vt:lpstr>random_agent.py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221</cp:revision>
  <cp:lastPrinted>2020-11-28T07:02:07Z</cp:lastPrinted>
  <dcterms:created xsi:type="dcterms:W3CDTF">2016-10-02T08:06:42Z</dcterms:created>
  <dcterms:modified xsi:type="dcterms:W3CDTF">2021-02-02T18:15:07Z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